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B3CEE-A78D-3293-7335-9422C2895CC7}" v="10" dt="2025-12-24T23:01:51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42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0117E-E122-452A-A44D-9FB3898AC3C9}" type="datetimeFigureOut">
              <a:t>25/12/2025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F6DBD-2E29-4C65-98CB-594393DBE9E9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4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82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Sistema de Alquiler de Autos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40156"/>
            <a:ext cx="6350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Proyecto de Sustentación Técnica | CIBERTEC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0888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Aplicaciones Web 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738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Docente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Omar Alvaro Banda Carpio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18693"/>
            <a:ext cx="8045410" cy="144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Integrantes: </a:t>
            </a: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Yampier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Rene Vargas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Condori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Jorge Luis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Abanto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Saldívar</a:t>
            </a: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Wualter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Rosales Vera Guerra</a:t>
            </a: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Luis Alberto Serna Donayre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74538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Ciclo V - Año 2025</a:t>
            </a:r>
            <a:endParaRPr lang="en-US" sz="17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E4BBE05-7A43-6A32-36BE-30BE3104CE3E}"/>
              </a:ext>
            </a:extLst>
          </p:cNvPr>
          <p:cNvSpPr/>
          <p:nvPr/>
        </p:nvSpPr>
        <p:spPr>
          <a:xfrm>
            <a:off x="6280189" y="43995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Coordinador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David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Jediael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Barrios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Cavero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41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 Tecnológico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65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Utilizamos tecnologías robustas y líderes en la industria para garantizar un desarrollo de calidad CIBERTEC.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14738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5842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2745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3478649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18171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Backend: Spring Boot (Java)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02646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 líder para el desarrollo rápido de APIs REST, enfocado en la configuración mínima y alta productividad.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614738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5842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2745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3478649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181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Frontend: Angular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67213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 de Google para construir Single Page Applications (SPA), asegurando una interfaz dinámica y reactiva.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614738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5842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2745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3478649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181713"/>
            <a:ext cx="3128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de Datos: MySQL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67213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gestión de base de datos relacional de código abierto, confiable y de alto rendimiento.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013" y="681633"/>
            <a:ext cx="9087326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Ejecutivo y Propósito Central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013" y="1745575"/>
            <a:ext cx="778144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"Sistema de Alquiler de Autos" es una aplicación web integral diseñada para la gestión eficiente y digitalizada de flotas vehiculares y contratos de arrendamiento.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4013" y="2578418"/>
            <a:ext cx="7781449" cy="2280166"/>
          </a:xfrm>
          <a:prstGeom prst="roundRect">
            <a:avLst>
              <a:gd name="adj" fmla="val 35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4157" y="2778562"/>
            <a:ext cx="577691" cy="577691"/>
          </a:xfrm>
          <a:prstGeom prst="roundRect">
            <a:avLst>
              <a:gd name="adj" fmla="val 15826948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986" y="2937391"/>
            <a:ext cx="259913" cy="25991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74157" y="3548777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Descripción General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74157" y="4042172"/>
            <a:ext cx="73811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Cliente-Servidor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desacoplada que moderniza la administración de alquileres.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74013" y="5051108"/>
            <a:ext cx="7781449" cy="2280166"/>
          </a:xfrm>
          <a:prstGeom prst="roundRect">
            <a:avLst>
              <a:gd name="adj" fmla="val 35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74157" y="5251252"/>
            <a:ext cx="577691" cy="577691"/>
          </a:xfrm>
          <a:prstGeom prst="roundRect">
            <a:avLst>
              <a:gd name="adj" fmla="val 15826948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86" y="5410081"/>
            <a:ext cx="259913" cy="25991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74157" y="6021467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Propósito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874157" y="6514862"/>
            <a:ext cx="73811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Eliminar procesos manuales,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optimizar la operación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mejorar la experiencia del cliente.</a:t>
            </a:r>
            <a:endParaRPr lang="en-US" sz="15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902" y="1788914"/>
            <a:ext cx="5030986" cy="50309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54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063" y="3020020"/>
            <a:ext cx="13244274" cy="1237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Introducción: Diagnóstico y Necesidad de Digitalización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3063" y="4554498"/>
            <a:ext cx="13244274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empresas tradicionales de alquiler de autos enfrentan problemas de ineficiencia y riesgo operativo por el manejo manual o fragmentado de su información.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3063" y="5410676"/>
            <a:ext cx="6523077" cy="2275165"/>
          </a:xfrm>
          <a:prstGeom prst="roundRect">
            <a:avLst>
              <a:gd name="adj" fmla="val 482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70203" y="5410676"/>
            <a:ext cx="91440" cy="2275165"/>
          </a:xfrm>
          <a:prstGeom prst="roundRect">
            <a:avLst>
              <a:gd name="adj" fmla="val 90961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982504" y="5631537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 Actual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82504" y="6059567"/>
            <a:ext cx="601277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Pérdida de información y duplicidad de registros.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82504" y="6445567"/>
            <a:ext cx="601277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Lentitud en la formalización de contratos.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82504" y="6831568"/>
            <a:ext cx="601277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Falta de visibilidad en tiempo real del estado de la flota.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414141" y="5410676"/>
            <a:ext cx="6523196" cy="2275165"/>
          </a:xfrm>
          <a:prstGeom prst="roundRect">
            <a:avLst>
              <a:gd name="adj" fmla="val 482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391281" y="5410676"/>
            <a:ext cx="91440" cy="2275165"/>
          </a:xfrm>
          <a:prstGeom prst="roundRect">
            <a:avLst>
              <a:gd name="adj" fmla="val 90961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7703582" y="5631537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Necesidad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703582" y="6059567"/>
            <a:ext cx="601289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Centralizar la información de clientes, vehículos y contratos.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703582" y="6445567"/>
            <a:ext cx="6012894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Asegurar la integridad de los datos mediante sistemas robustos.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703582" y="7148274"/>
            <a:ext cx="601289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una plataforma de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acceso seguro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ubicuo.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7889"/>
            <a:ext cx="8968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Diagnóstico Estratégico (SEPTE)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02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de los factores clave que impulsan la necesidad de este proyecto web.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938349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4129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4620101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 demanda de servicios digitales y autogestión por parte de los usuarios.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938349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99823" y="4129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Económico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99823" y="4620101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Reducción de costos operativos y aumento de la rentabilidad a través de la eficiencia.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938349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41925" y="4129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Tecnológico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641925" y="4620101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Aprovechamiento de la arquitectura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REST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frameworks modernos (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Spring/Angular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2251"/>
            <a:ext cx="62335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46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Metas claras y medibles que guían el desarrollo y la implementación del sistema.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29828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 General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133951" y="3748326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un Sistema de Alquiler de Autos basado en la arquitectura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Cliente-Servidor (API REST)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utilizando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Boot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Angular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para digitalizar y optimizar la gestión de la flota vehicular en el contexto de CIBERTEC.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2642711"/>
            <a:ext cx="30480" cy="208657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49844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78860" y="5026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530906" y="5062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Específico (SMART)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530906" y="5552718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el 100% de los módulos la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seguridad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basada en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Security y JWT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antes de la sustentación técnica.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35893" y="49844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320963" y="5026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973008" y="5062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Específico (SMART)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973008" y="5552718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un 70% el tiempo de formalización del contrato de alquiler mediante la digitalización completa del proceso.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77995" y="49844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763065" y="5026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0415111" y="5062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Específico (SMART)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415111" y="5552718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Garantizar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correcto registro y consulta de al menos 50 vehículos y 100 clientes en la base de datos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098" y="465177"/>
            <a:ext cx="5201126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Justificación del Impacto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098" y="1332071"/>
            <a:ext cx="1344620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proyecto proporciona valor tangible a múltiples actores dentro y fuera de la organización.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8" y="1983224"/>
            <a:ext cx="6516767" cy="651676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29155" y="1983224"/>
            <a:ext cx="6516767" cy="1358503"/>
          </a:xfrm>
          <a:prstGeom prst="roundRect">
            <a:avLst>
              <a:gd name="adj" fmla="val 523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52015" y="2006084"/>
            <a:ext cx="676632" cy="1312783"/>
          </a:xfrm>
          <a:prstGeom prst="roundRect">
            <a:avLst>
              <a:gd name="adj" fmla="val 6447"/>
            </a:avLst>
          </a:prstGeom>
          <a:solidFill>
            <a:srgbClr val="DADBF1"/>
          </a:solidFill>
          <a:ln/>
        </p:spPr>
      </p:sp>
      <p:sp>
        <p:nvSpPr>
          <p:cNvPr id="7" name="Text 4"/>
          <p:cNvSpPr/>
          <p:nvPr/>
        </p:nvSpPr>
        <p:spPr>
          <a:xfrm>
            <a:off x="7759660" y="2503884"/>
            <a:ext cx="253722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397716" y="2175153"/>
            <a:ext cx="227861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Beneficiarios Directos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397716" y="2608540"/>
            <a:ext cx="5456277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de administración y ventas de la rentadora. Mejoran su productividad y precisión operativa.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529155" y="3510796"/>
            <a:ext cx="6516767" cy="1358503"/>
          </a:xfrm>
          <a:prstGeom prst="roundRect">
            <a:avLst>
              <a:gd name="adj" fmla="val 523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552015" y="3533656"/>
            <a:ext cx="676632" cy="1312783"/>
          </a:xfrm>
          <a:prstGeom prst="roundRect">
            <a:avLst>
              <a:gd name="adj" fmla="val 6447"/>
            </a:avLst>
          </a:prstGeom>
          <a:solidFill>
            <a:srgbClr val="DADBF1"/>
          </a:solidFill>
          <a:ln/>
        </p:spPr>
      </p:sp>
      <p:sp>
        <p:nvSpPr>
          <p:cNvPr id="12" name="Text 9"/>
          <p:cNvSpPr/>
          <p:nvPr/>
        </p:nvSpPr>
        <p:spPr>
          <a:xfrm>
            <a:off x="7759660" y="4031456"/>
            <a:ext cx="253722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8397716" y="3702725"/>
            <a:ext cx="245018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Beneficiarios Indirectos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8397716" y="4136112"/>
            <a:ext cx="5456277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Clientes finales que experimentan procesos más rápidos, transparentes y convenientes de alquiler.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7529155" y="5038368"/>
            <a:ext cx="6516767" cy="1358503"/>
          </a:xfrm>
          <a:prstGeom prst="roundRect">
            <a:avLst>
              <a:gd name="adj" fmla="val 523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7552015" y="5061228"/>
            <a:ext cx="676632" cy="1312783"/>
          </a:xfrm>
          <a:prstGeom prst="roundRect">
            <a:avLst>
              <a:gd name="adj" fmla="val 6447"/>
            </a:avLst>
          </a:prstGeom>
          <a:solidFill>
            <a:srgbClr val="DADBF1"/>
          </a:solidFill>
          <a:ln/>
        </p:spPr>
      </p:sp>
      <p:sp>
        <p:nvSpPr>
          <p:cNvPr id="17" name="Text 14"/>
          <p:cNvSpPr/>
          <p:nvPr/>
        </p:nvSpPr>
        <p:spPr>
          <a:xfrm>
            <a:off x="7759660" y="5559028"/>
            <a:ext cx="253722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8397716" y="5230297"/>
            <a:ext cx="2161580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Contexto Académico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8397716" y="5663684"/>
            <a:ext cx="5456277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Demostración práctica de habilidades en arquitecturas modernas y manejo de frameworks líderes.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5351"/>
            <a:ext cx="9051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Definición y Alcance del Sistema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77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Establecimiento de límites claros para el desarrollo en el Ciclo V.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12626"/>
            <a:ext cx="42373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 que el Sistema SÍ Hace</a:t>
            </a:r>
            <a:endParaRPr lang="en-US" sz="2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604379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593068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CRUD completa para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Flota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4749760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738449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detallado y cierre de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Contratos de Alquiler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5929193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591788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Autenticación y Autorización de usuarios mediante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Roles.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599521" y="2912626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 que el Sistema NO Hace (Fuera de Alcance)</a:t>
            </a:r>
            <a:endParaRPr lang="en-US" sz="2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4029670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36637" y="4018359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con pasarelas de pago o facturación electrónica.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5209103"/>
            <a:ext cx="340162" cy="34016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336637" y="5197793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Módulo de seguimiento GPS o telemetría vehicular.</a:t>
            </a:r>
            <a:endParaRPr lang="en-US" sz="17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6354485"/>
            <a:ext cx="340162" cy="34016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336637" y="6343174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Generación automática de documentos legales o reportes complejos.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978" y="461129"/>
            <a:ext cx="11671102" cy="52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Arquitectura del Sistema: Cliente – Servidor Desacoplada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6978" y="1320641"/>
            <a:ext cx="13456444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diseño se basa en la separación de responsabilidades para mayor escalabilidad y mantenimiento.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55" y="1777603"/>
            <a:ext cx="13297972" cy="49606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22443" y="2052674"/>
            <a:ext cx="2879636" cy="378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722443" y="2538781"/>
            <a:ext cx="2879636" cy="605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Angular frontend interactuando con API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767981" y="2954242"/>
            <a:ext cx="2879635" cy="378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Comunicación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767981" y="3440349"/>
            <a:ext cx="2879635" cy="605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REST/JSON para intercambio de datos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982349" y="3990373"/>
            <a:ext cx="2879636" cy="378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Servidor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982349" y="4476479"/>
            <a:ext cx="2879636" cy="605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Boot maneja lógica y persistencia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0767981" y="5241803"/>
            <a:ext cx="2879635" cy="378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de datos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0767981" y="5727910"/>
            <a:ext cx="2879635" cy="605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almacena datos relacionales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838438" y="7178278"/>
            <a:ext cx="28230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Comunicación vía API REST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838438" y="7691795"/>
            <a:ext cx="13204984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Frontend (Angular) consume recursos del Backend (Spring Boot) a través de peticiones HTTP (GET, POST, PUT, DELETE), utilizando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como formato de intercambio de datos.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586978" y="6926818"/>
            <a:ext cx="22860" cy="1490305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5289" y="511612"/>
            <a:ext cx="7227451" cy="57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Módulos Principales del Sistema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5289" y="1355765"/>
            <a:ext cx="7866221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Estructura modular que garantiza la funcionalidad central del negocio.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5289" y="1852970"/>
            <a:ext cx="7866221" cy="5865019"/>
          </a:xfrm>
          <a:prstGeom prst="roundRect">
            <a:avLst>
              <a:gd name="adj" fmla="val 13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32909" y="1860590"/>
            <a:ext cx="7850981" cy="1325523"/>
          </a:xfrm>
          <a:prstGeom prst="roundRect">
            <a:avLst>
              <a:gd name="adj" fmla="val 5785"/>
            </a:avLst>
          </a:prstGeom>
          <a:solidFill>
            <a:srgbClr val="DADBF1"/>
          </a:solidFill>
          <a:ln/>
        </p:spPr>
      </p:sp>
      <p:sp>
        <p:nvSpPr>
          <p:cNvPr id="7" name="Text 4"/>
          <p:cNvSpPr/>
          <p:nvPr/>
        </p:nvSpPr>
        <p:spPr>
          <a:xfrm>
            <a:off x="6315432" y="2043113"/>
            <a:ext cx="228195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Seguridad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5432" y="2437805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de acceso basado en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validación de tokens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cada solicitud.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32909" y="3186113"/>
            <a:ext cx="7850981" cy="1599367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0" name="Shape 7"/>
          <p:cNvSpPr/>
          <p:nvPr/>
        </p:nvSpPr>
        <p:spPr>
          <a:xfrm>
            <a:off x="6132909" y="3186113"/>
            <a:ext cx="7850981" cy="22860"/>
          </a:xfrm>
          <a:prstGeom prst="roundRect">
            <a:avLst>
              <a:gd name="adj" fmla="val 335415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9830157" y="2969359"/>
            <a:ext cx="456367" cy="456367"/>
          </a:xfrm>
          <a:prstGeom prst="roundRect">
            <a:avLst>
              <a:gd name="adj" fmla="val 1680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4219" y="3083421"/>
            <a:ext cx="228124" cy="22812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315432" y="3642479"/>
            <a:ext cx="228195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Gestión de Flota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315432" y="4037171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Registro, disponibilidad y mantenimiento de la flota vehicular.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6132909" y="4785479"/>
            <a:ext cx="7850981" cy="1599367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6" name="Shape 12"/>
          <p:cNvSpPr/>
          <p:nvPr/>
        </p:nvSpPr>
        <p:spPr>
          <a:xfrm>
            <a:off x="6132909" y="4785479"/>
            <a:ext cx="7850981" cy="22860"/>
          </a:xfrm>
          <a:prstGeom prst="roundRect">
            <a:avLst>
              <a:gd name="adj" fmla="val 335415"/>
            </a:avLst>
          </a:prstGeom>
          <a:solidFill>
            <a:srgbClr val="C0C1D7"/>
          </a:solidFill>
          <a:ln/>
        </p:spPr>
      </p:sp>
      <p:sp>
        <p:nvSpPr>
          <p:cNvPr id="17" name="Shape 13"/>
          <p:cNvSpPr/>
          <p:nvPr/>
        </p:nvSpPr>
        <p:spPr>
          <a:xfrm>
            <a:off x="9830157" y="4568726"/>
            <a:ext cx="456367" cy="456367"/>
          </a:xfrm>
          <a:prstGeom prst="roundRect">
            <a:avLst>
              <a:gd name="adj" fmla="val 1680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4219" y="4682788"/>
            <a:ext cx="228124" cy="22812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315432" y="5241846"/>
            <a:ext cx="228195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Gestión de Clientes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6315432" y="5636538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Módulo CRUD para la información personal y de contacto de los arrendatarios.</a:t>
            </a:r>
            <a:endParaRPr lang="en-US" sz="1400" dirty="0"/>
          </a:p>
        </p:txBody>
      </p:sp>
      <p:sp>
        <p:nvSpPr>
          <p:cNvPr id="21" name="Shape 16"/>
          <p:cNvSpPr/>
          <p:nvPr/>
        </p:nvSpPr>
        <p:spPr>
          <a:xfrm>
            <a:off x="6132909" y="6384846"/>
            <a:ext cx="7850981" cy="1325523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22" name="Shape 17"/>
          <p:cNvSpPr/>
          <p:nvPr/>
        </p:nvSpPr>
        <p:spPr>
          <a:xfrm>
            <a:off x="6132909" y="6384846"/>
            <a:ext cx="7850981" cy="22860"/>
          </a:xfrm>
          <a:prstGeom prst="roundRect">
            <a:avLst>
              <a:gd name="adj" fmla="val 335415"/>
            </a:avLst>
          </a:prstGeom>
          <a:solidFill>
            <a:srgbClr val="C0C1D7"/>
          </a:solidFill>
          <a:ln/>
        </p:spPr>
      </p:sp>
      <p:sp>
        <p:nvSpPr>
          <p:cNvPr id="23" name="Shape 18"/>
          <p:cNvSpPr/>
          <p:nvPr/>
        </p:nvSpPr>
        <p:spPr>
          <a:xfrm>
            <a:off x="9830157" y="6168092"/>
            <a:ext cx="456367" cy="456367"/>
          </a:xfrm>
          <a:prstGeom prst="roundRect">
            <a:avLst>
              <a:gd name="adj" fmla="val 1680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4219" y="6282154"/>
            <a:ext cx="228124" cy="228124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6315432" y="6841212"/>
            <a:ext cx="228195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Contratos</a:t>
            </a:r>
            <a:endParaRPr lang="en-US" sz="1750" dirty="0"/>
          </a:p>
        </p:txBody>
      </p:sp>
      <p:sp>
        <p:nvSpPr>
          <p:cNvPr id="26" name="Text 20"/>
          <p:cNvSpPr/>
          <p:nvPr/>
        </p:nvSpPr>
        <p:spPr>
          <a:xfrm>
            <a:off x="6315432" y="7235904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de inicio, devolución y cálculo de costos de alquiler.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819</Words>
  <Application>Microsoft Office PowerPoint</Application>
  <PresentationFormat>Personalizado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Inter Bold</vt:lpstr>
      <vt:lpstr>Arial</vt:lpstr>
      <vt:lpstr>Calibri</vt:lpstr>
      <vt:lpstr>Inter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Luis Alberto Serna Donayre</dc:creator>
  <cp:lastModifiedBy>I202335281 (SERNA DONAYRE,LUIS ALBERTO)</cp:lastModifiedBy>
  <cp:revision>11</cp:revision>
  <dcterms:created xsi:type="dcterms:W3CDTF">2025-12-24T22:59:22Z</dcterms:created>
  <dcterms:modified xsi:type="dcterms:W3CDTF">2025-12-26T04:10:47Z</dcterms:modified>
</cp:coreProperties>
</file>